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425" r:id="rId2"/>
    <p:sldId id="432" r:id="rId3"/>
    <p:sldId id="496" r:id="rId4"/>
    <p:sldId id="582" r:id="rId5"/>
    <p:sldId id="576" r:id="rId6"/>
    <p:sldId id="588" r:id="rId7"/>
    <p:sldId id="586" r:id="rId8"/>
    <p:sldId id="587" r:id="rId9"/>
    <p:sldId id="585" r:id="rId10"/>
    <p:sldId id="577" r:id="rId11"/>
    <p:sldId id="583" r:id="rId12"/>
    <p:sldId id="451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5E9"/>
    <a:srgbClr val="F2F2F2"/>
    <a:srgbClr val="45C8DC"/>
    <a:srgbClr val="000000"/>
    <a:srgbClr val="262A33"/>
    <a:srgbClr val="333F50"/>
    <a:srgbClr val="BDC1CB"/>
    <a:srgbClr val="FBC096"/>
    <a:srgbClr val="8D87B9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53" autoAdjust="0"/>
    <p:restoredTop sz="94660"/>
  </p:normalViewPr>
  <p:slideViewPr>
    <p:cSldViewPr snapToGrid="0">
      <p:cViewPr varScale="1">
        <p:scale>
          <a:sx n="173" d="100"/>
          <a:sy n="173" d="100"/>
        </p:scale>
        <p:origin x="92" y="1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66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1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55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557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256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653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472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4033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42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317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15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79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5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4647501" y="4328316"/>
            <a:ext cx="1454992" cy="504000"/>
          </a:xfrm>
          <a:prstGeom prst="rect">
            <a:avLst/>
          </a:prstGeom>
          <a:solidFill>
            <a:srgbClr val="45C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prstClr val="white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836000" y="4843033"/>
            <a:ext cx="1260000" cy="676925"/>
          </a:xfrm>
          <a:prstGeom prst="rect">
            <a:avLst/>
          </a:prstGeom>
          <a:solidFill>
            <a:srgbClr val="262A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100" dirty="0">
              <a:solidFill>
                <a:prstClr val="white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095999" y="4339861"/>
            <a:ext cx="1685365" cy="525433"/>
          </a:xfrm>
          <a:prstGeom prst="rect">
            <a:avLst/>
          </a:prstGeom>
          <a:solidFill>
            <a:srgbClr val="BDC1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prstClr val="white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6096000" y="4865294"/>
            <a:ext cx="1864660" cy="654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2018156032 </a:t>
            </a:r>
            <a:r>
              <a:rPr lang="ko-KR" altLang="en-US" sz="1400" b="1" dirty="0" err="1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이의환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en-US" altLang="ko-KR" sz="14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2018192018 </a:t>
            </a:r>
            <a:r>
              <a:rPr lang="ko-KR" altLang="en-US" sz="1400" b="1" dirty="0" err="1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서성규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56878C6-9DBC-4361-856F-A1027230E059}"/>
              </a:ext>
            </a:extLst>
          </p:cNvPr>
          <p:cNvSpPr/>
          <p:nvPr/>
        </p:nvSpPr>
        <p:spPr>
          <a:xfrm>
            <a:off x="1805572" y="1525850"/>
            <a:ext cx="8554879" cy="2665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5400" b="1" i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컴퓨터 그래픽스</a:t>
            </a:r>
            <a:endParaRPr lang="en-US" altLang="ko-KR" sz="6600" b="1" i="1" kern="0" dirty="0">
              <a:solidFill>
                <a:schemeClr val="tx1">
                  <a:lumMod val="75000"/>
                  <a:lumOff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6600" b="1" i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최종 프로젝트 발표</a:t>
            </a:r>
            <a:endParaRPr lang="en-US" altLang="ko-KR" sz="5400" b="1" i="1" kern="0" dirty="0">
              <a:solidFill>
                <a:schemeClr val="tx1">
                  <a:lumMod val="75000"/>
                  <a:lumOff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7960660" y="4865294"/>
            <a:ext cx="4231340" cy="654664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655858" y="4339861"/>
            <a:ext cx="4536141" cy="525433"/>
          </a:xfrm>
          <a:prstGeom prst="rect">
            <a:avLst/>
          </a:prstGeom>
          <a:gradFill flip="none" rotWithShape="1">
            <a:gsLst>
              <a:gs pos="0">
                <a:srgbClr val="BDC1C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1B1771F-C0CE-2A9A-E767-B08028D44178}"/>
              </a:ext>
            </a:extLst>
          </p:cNvPr>
          <p:cNvSpPr/>
          <p:nvPr/>
        </p:nvSpPr>
        <p:spPr>
          <a:xfrm>
            <a:off x="4731391" y="4454553"/>
            <a:ext cx="1351621" cy="410741"/>
          </a:xfrm>
          <a:prstGeom prst="rect">
            <a:avLst/>
          </a:prstGeom>
          <a:solidFill>
            <a:srgbClr val="45C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prstClr val="white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10791D6-A440-362E-93E2-23C578F7BFF1}"/>
              </a:ext>
            </a:extLst>
          </p:cNvPr>
          <p:cNvSpPr/>
          <p:nvPr/>
        </p:nvSpPr>
        <p:spPr>
          <a:xfrm>
            <a:off x="-6494" y="4339861"/>
            <a:ext cx="4836000" cy="526261"/>
          </a:xfrm>
          <a:prstGeom prst="rect">
            <a:avLst/>
          </a:prstGeom>
          <a:gradFill flip="none" rotWithShape="1">
            <a:gsLst>
              <a:gs pos="0">
                <a:srgbClr val="45C8DC"/>
              </a:gs>
              <a:gs pos="100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754BFD-AC52-C751-6EBF-408E80D863B4}"/>
              </a:ext>
            </a:extLst>
          </p:cNvPr>
          <p:cNvSpPr/>
          <p:nvPr/>
        </p:nvSpPr>
        <p:spPr>
          <a:xfrm>
            <a:off x="-6495" y="4865295"/>
            <a:ext cx="4940609" cy="654663"/>
          </a:xfrm>
          <a:prstGeom prst="rect">
            <a:avLst/>
          </a:prstGeom>
          <a:gradFill flip="none" rotWithShape="1">
            <a:gsLst>
              <a:gs pos="0">
                <a:srgbClr val="262A33"/>
              </a:gs>
              <a:gs pos="100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867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rgbClr val="45C8DC"/>
            </a:gs>
            <a:gs pos="1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267329" y="136595"/>
            <a:ext cx="9729065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atinLnBrk="0">
              <a:defRPr/>
            </a:pPr>
            <a:r>
              <a:rPr lang="ko-KR" altLang="en-US" sz="2000" i="1" kern="0" dirty="0">
                <a:solidFill>
                  <a:prstClr val="white"/>
                </a:solidFill>
              </a:rPr>
              <a:t>개발내용</a:t>
            </a:r>
            <a:r>
              <a:rPr lang="en-US" altLang="ko-KR" sz="2000" i="1" kern="0" dirty="0">
                <a:solidFill>
                  <a:prstClr val="white"/>
                </a:solidFill>
              </a:rPr>
              <a:t>. </a:t>
            </a:r>
            <a:r>
              <a:rPr lang="ko-KR" altLang="en-US" sz="2000" i="1" kern="0" dirty="0">
                <a:solidFill>
                  <a:prstClr val="white"/>
                </a:solidFill>
              </a:rPr>
              <a:t>인 게임 사진 및 내용 설명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sz="4400" i="1" kern="0" dirty="0">
              <a:solidFill>
                <a:schemeClr val="bg1"/>
              </a:solidFill>
            </a:endParaRPr>
          </a:p>
        </p:txBody>
      </p:sp>
      <p:sp>
        <p:nvSpPr>
          <p:cNvPr id="8" name="이등변 삼각형 7"/>
          <p:cNvSpPr/>
          <p:nvPr/>
        </p:nvSpPr>
        <p:spPr>
          <a:xfrm rot="16200000">
            <a:off x="1092200" y="1078722"/>
            <a:ext cx="147320" cy="1270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72E5AE-0748-E1AD-40CC-0BB56D32A943}"/>
              </a:ext>
            </a:extLst>
          </p:cNvPr>
          <p:cNvSpPr txBox="1"/>
          <p:nvPr/>
        </p:nvSpPr>
        <p:spPr>
          <a:xfrm>
            <a:off x="267329" y="892716"/>
            <a:ext cx="964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dirty="0"/>
              <a:t>2) </a:t>
            </a:r>
            <a:r>
              <a:rPr lang="ko-KR" altLang="en-US" sz="3600" b="1" i="1" dirty="0"/>
              <a:t>개발 내용</a:t>
            </a:r>
          </a:p>
        </p:txBody>
      </p:sp>
      <p:pic>
        <p:nvPicPr>
          <p:cNvPr id="4" name="그림 3" descr="가구, 바닥, 예술, 의자이(가) 표시된 사진&#10;&#10;자동 생성된 설명">
            <a:extLst>
              <a:ext uri="{FF2B5EF4-FFF2-40B4-BE49-F238E27FC236}">
                <a16:creationId xmlns:a16="http://schemas.microsoft.com/office/drawing/2014/main" id="{1BA1D167-4457-217D-12D0-E1CFD3C94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68" y="1895058"/>
            <a:ext cx="4368312" cy="3276234"/>
          </a:xfrm>
          <a:prstGeom prst="rect">
            <a:avLst/>
          </a:prstGeom>
        </p:spPr>
      </p:pic>
      <p:pic>
        <p:nvPicPr>
          <p:cNvPr id="7" name="그림 6" descr="스크린샷, 밤이(가) 표시된 사진&#10;&#10;자동 생성된 설명">
            <a:extLst>
              <a:ext uri="{FF2B5EF4-FFF2-40B4-BE49-F238E27FC236}">
                <a16:creationId xmlns:a16="http://schemas.microsoft.com/office/drawing/2014/main" id="{7E3CF9BA-FF1A-E3D0-0D74-C1384242B5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436" y="1895058"/>
            <a:ext cx="4368312" cy="33101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6401E3-46C1-EE6F-B38E-B72113BE173F}"/>
              </a:ext>
            </a:extLst>
          </p:cNvPr>
          <p:cNvSpPr txBox="1"/>
          <p:nvPr/>
        </p:nvSpPr>
        <p:spPr>
          <a:xfrm>
            <a:off x="994468" y="5420107"/>
            <a:ext cx="89322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오브젝트  상호작용</a:t>
            </a:r>
            <a:endParaRPr lang="en-US" altLang="ko-KR" b="1" dirty="0"/>
          </a:p>
          <a:p>
            <a:r>
              <a:rPr lang="ko-KR" altLang="en-US" dirty="0" err="1"/>
              <a:t>피킹</a:t>
            </a:r>
            <a:r>
              <a:rPr lang="ko-KR" altLang="en-US" dirty="0"/>
              <a:t> 오브젝트와 다른 물체 간의 충돌처리를 통해 다양한 기능을 수행 </a:t>
            </a:r>
            <a:endParaRPr lang="en-US" altLang="ko-KR" dirty="0"/>
          </a:p>
          <a:p>
            <a:r>
              <a:rPr lang="ko-KR" altLang="en-US" dirty="0"/>
              <a:t>조각상을 가지고 나가기 위해 다른 오브젝트를 제단 위에 올려놓아 탈출하는 씬 구현</a:t>
            </a:r>
          </a:p>
        </p:txBody>
      </p:sp>
    </p:spTree>
    <p:extLst>
      <p:ext uri="{BB962C8B-B14F-4D97-AF65-F5344CB8AC3E}">
        <p14:creationId xmlns:p14="http://schemas.microsoft.com/office/powerpoint/2010/main" val="289411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rgbClr val="45C8DC"/>
            </a:gs>
            <a:gs pos="1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267329" y="136595"/>
            <a:ext cx="9729065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atinLnBrk="0">
              <a:defRPr/>
            </a:pPr>
            <a:r>
              <a:rPr lang="ko-KR" altLang="en-US" sz="2000" i="1" kern="0" dirty="0">
                <a:solidFill>
                  <a:prstClr val="white"/>
                </a:solidFill>
              </a:rPr>
              <a:t>마무리</a:t>
            </a:r>
            <a:endParaRPr lang="ko-KR" altLang="en-US" sz="4400" i="1" kern="0" dirty="0">
              <a:solidFill>
                <a:schemeClr val="bg1"/>
              </a:solidFill>
            </a:endParaRPr>
          </a:p>
        </p:txBody>
      </p:sp>
      <p:sp>
        <p:nvSpPr>
          <p:cNvPr id="8" name="이등변 삼각형 7"/>
          <p:cNvSpPr/>
          <p:nvPr/>
        </p:nvSpPr>
        <p:spPr>
          <a:xfrm rot="16200000">
            <a:off x="1092200" y="1078722"/>
            <a:ext cx="147320" cy="1270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DB9A6C-7D11-C758-B37B-4070F9555027}"/>
              </a:ext>
            </a:extLst>
          </p:cNvPr>
          <p:cNvSpPr txBox="1"/>
          <p:nvPr/>
        </p:nvSpPr>
        <p:spPr>
          <a:xfrm>
            <a:off x="267329" y="892716"/>
            <a:ext cx="964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dirty="0"/>
              <a:t>3) </a:t>
            </a:r>
            <a:r>
              <a:rPr lang="ko-KR" altLang="en-US" sz="3600" b="1" i="1" dirty="0"/>
              <a:t>구현하지 못한 내용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856A6A4-C1EC-5EE0-8317-A7CBB50136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8359852"/>
              </p:ext>
            </p:extLst>
          </p:nvPr>
        </p:nvGraphicFramePr>
        <p:xfrm>
          <a:off x="887858" y="1782004"/>
          <a:ext cx="4203700" cy="22459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6573">
                  <a:extLst>
                    <a:ext uri="{9D8B030D-6E8A-4147-A177-3AD203B41FA5}">
                      <a16:colId xmlns:a16="http://schemas.microsoft.com/office/drawing/2014/main" val="3575023939"/>
                    </a:ext>
                  </a:extLst>
                </a:gridCol>
                <a:gridCol w="713064">
                  <a:extLst>
                    <a:ext uri="{9D8B030D-6E8A-4147-A177-3AD203B41FA5}">
                      <a16:colId xmlns:a16="http://schemas.microsoft.com/office/drawing/2014/main" val="3793968077"/>
                    </a:ext>
                  </a:extLst>
                </a:gridCol>
                <a:gridCol w="2854063">
                  <a:extLst>
                    <a:ext uri="{9D8B030D-6E8A-4147-A177-3AD203B41FA5}">
                      <a16:colId xmlns:a16="http://schemas.microsoft.com/office/drawing/2014/main" val="4211017736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STAGE1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핵심</a:t>
                      </a:r>
                      <a:endParaRPr lang="ko-KR" sz="1000" kern="100" dirty="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목표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▶ </a:t>
                      </a:r>
                      <a:r>
                        <a:rPr lang="en-US" altLang="ko-KR" sz="900" kern="100" dirty="0">
                          <a:effectLst/>
                        </a:rPr>
                        <a:t>Stage2</a:t>
                      </a:r>
                      <a:r>
                        <a:rPr lang="ko-KR" altLang="en-US" sz="900" kern="100" dirty="0">
                          <a:effectLst/>
                        </a:rPr>
                        <a:t>로</a:t>
                      </a:r>
                      <a:r>
                        <a:rPr lang="en-US" altLang="ko-KR" sz="900" kern="100" dirty="0">
                          <a:effectLst/>
                        </a:rPr>
                        <a:t> </a:t>
                      </a:r>
                      <a:r>
                        <a:rPr lang="ko-KR" altLang="en-US" sz="900" kern="100" dirty="0">
                          <a:effectLst/>
                        </a:rPr>
                        <a:t>가기 위한 </a:t>
                      </a:r>
                      <a:r>
                        <a:rPr lang="en-US" altLang="ko-KR" sz="900" kern="100" dirty="0">
                          <a:effectLst/>
                        </a:rPr>
                        <a:t>Stage1</a:t>
                      </a:r>
                      <a:r>
                        <a:rPr lang="ko-KR" altLang="en-US" sz="900" kern="100" dirty="0">
                          <a:effectLst/>
                        </a:rPr>
                        <a:t>의 다양한 상호작용 구현 </a:t>
                      </a:r>
                      <a:r>
                        <a:rPr lang="en-US" altLang="ko-KR" sz="1000" kern="100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ko-KR" altLang="en-US" sz="1000" kern="100" dirty="0">
                          <a:solidFill>
                            <a:srgbClr val="FF0000"/>
                          </a:solidFill>
                          <a:effectLst/>
                        </a:rPr>
                        <a:t>변경된 내용</a:t>
                      </a:r>
                      <a:r>
                        <a:rPr lang="en-US" altLang="ko-KR" sz="1000" kern="10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63942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과제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kern="100" dirty="0">
                          <a:effectLst/>
                        </a:rPr>
                        <a:t>▶ </a:t>
                      </a:r>
                      <a:r>
                        <a:rPr lang="ko-KR" altLang="en-US" sz="900" kern="100" dirty="0">
                          <a:effectLst/>
                        </a:rPr>
                        <a:t>캐릭터 </a:t>
                      </a:r>
                      <a:r>
                        <a:rPr lang="en-US" altLang="ko-KR" sz="900" kern="100" dirty="0">
                          <a:effectLst/>
                        </a:rPr>
                        <a:t>Flashlight</a:t>
                      </a:r>
                      <a:r>
                        <a:rPr lang="ko-KR" altLang="en-US" sz="900" kern="100" dirty="0">
                          <a:effectLst/>
                        </a:rPr>
                        <a:t>를 통해 음산한 분위기 연출 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ko-KR" altLang="en-US" sz="900" kern="100" dirty="0">
                          <a:solidFill>
                            <a:srgbClr val="FF0000"/>
                          </a:solidFill>
                          <a:effectLst/>
                        </a:rPr>
                        <a:t>변경된 내용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ko-KR" sz="900" kern="100" dirty="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900" kern="100" dirty="0">
                          <a:effectLst/>
                        </a:rPr>
                        <a:t>▶ </a:t>
                      </a:r>
                      <a:r>
                        <a:rPr lang="ko-KR" altLang="en-US" sz="900" kern="100" dirty="0">
                          <a:effectLst/>
                        </a:rPr>
                        <a:t>다양한 </a:t>
                      </a:r>
                      <a:r>
                        <a:rPr lang="en-US" altLang="ko-KR" sz="900" kern="100" dirty="0">
                          <a:effectLst/>
                        </a:rPr>
                        <a:t>Obj</a:t>
                      </a:r>
                      <a:r>
                        <a:rPr lang="ko-KR" altLang="en-US" sz="900" kern="100" dirty="0">
                          <a:effectLst/>
                        </a:rPr>
                        <a:t>를 활용하여 상호작용 시스템 구성 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ko-KR" altLang="en-US" sz="900" kern="100" dirty="0">
                          <a:solidFill>
                            <a:srgbClr val="FF0000"/>
                          </a:solidFill>
                          <a:effectLst/>
                        </a:rPr>
                        <a:t>변경된 내용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ko-KR" altLang="ko-KR" sz="900" kern="100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900" kern="100" dirty="0">
                          <a:effectLst/>
                        </a:rPr>
                        <a:t>▶Stage1</a:t>
                      </a:r>
                      <a:r>
                        <a:rPr lang="ko-KR" altLang="en-US" sz="900" kern="100" dirty="0">
                          <a:effectLst/>
                        </a:rPr>
                        <a:t>에서 </a:t>
                      </a:r>
                      <a:r>
                        <a:rPr lang="en-US" altLang="ko-KR" sz="900" kern="100" dirty="0">
                          <a:effectLst/>
                        </a:rPr>
                        <a:t>Stage2</a:t>
                      </a:r>
                      <a:r>
                        <a:rPr lang="ko-KR" altLang="en-US" sz="900" kern="100" dirty="0">
                          <a:effectLst/>
                        </a:rPr>
                        <a:t>로 갈 수 있는 상호작용 구현 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ko-KR" altLang="en-US" sz="900" kern="100" dirty="0">
                          <a:solidFill>
                            <a:srgbClr val="FF0000"/>
                          </a:solidFill>
                          <a:effectLst/>
                        </a:rPr>
                        <a:t>변경된 내용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ko-KR" altLang="ko-KR" sz="900" kern="100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36217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추가 과제</a:t>
                      </a:r>
                      <a:endParaRPr lang="ko-KR" sz="1000" kern="10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및 특징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▶ </a:t>
                      </a:r>
                      <a:r>
                        <a:rPr lang="ko-KR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밟으면 바닥 타일이 떨어지는 함정 추가</a:t>
                      </a:r>
                      <a:endParaRPr lang="ko-KR" sz="1000" strike="sngStrike" kern="1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▶ </a:t>
                      </a:r>
                      <a:r>
                        <a:rPr lang="ko-KR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밟으면 발동되는 함정 이외</a:t>
                      </a: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, </a:t>
                      </a:r>
                      <a:r>
                        <a:rPr lang="ko-KR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일정시간 마다 뒤에서 공이 굴러져 오는 함정 추가</a:t>
                      </a:r>
                      <a:endParaRPr lang="ko-KR" sz="1000" strike="sngStrike" kern="100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20800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5FD7E55-1973-25B3-99DD-7D350F3BC7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521260"/>
              </p:ext>
            </p:extLst>
          </p:nvPr>
        </p:nvGraphicFramePr>
        <p:xfrm>
          <a:off x="5913679" y="1782004"/>
          <a:ext cx="4203700" cy="30308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6178">
                  <a:extLst>
                    <a:ext uri="{9D8B030D-6E8A-4147-A177-3AD203B41FA5}">
                      <a16:colId xmlns:a16="http://schemas.microsoft.com/office/drawing/2014/main" val="1008922994"/>
                    </a:ext>
                  </a:extLst>
                </a:gridCol>
                <a:gridCol w="687897">
                  <a:extLst>
                    <a:ext uri="{9D8B030D-6E8A-4147-A177-3AD203B41FA5}">
                      <a16:colId xmlns:a16="http://schemas.microsoft.com/office/drawing/2014/main" val="871298427"/>
                    </a:ext>
                  </a:extLst>
                </a:gridCol>
                <a:gridCol w="2919625">
                  <a:extLst>
                    <a:ext uri="{9D8B030D-6E8A-4147-A177-3AD203B41FA5}">
                      <a16:colId xmlns:a16="http://schemas.microsoft.com/office/drawing/2014/main" val="1266301628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STAGE2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핵심</a:t>
                      </a:r>
                      <a:endParaRPr lang="ko-KR" sz="1000" kern="10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목표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▶ </a:t>
                      </a:r>
                      <a:r>
                        <a:rPr lang="ko-KR" sz="900" kern="100">
                          <a:effectLst/>
                        </a:rPr>
                        <a:t>퍼즐을 풀어 탈출 지점으로 향하는 문을 열어 탈출하라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369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과제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▶ </a:t>
                      </a:r>
                      <a:r>
                        <a:rPr lang="ko-KR" sz="900" kern="100" dirty="0">
                          <a:effectLst/>
                        </a:rPr>
                        <a:t>탈출 지점 문의 키가 되는 유물 조각상을 가지고 가야 한다</a:t>
                      </a:r>
                      <a:r>
                        <a:rPr lang="en-US" sz="900" kern="100" dirty="0">
                          <a:effectLst/>
                        </a:rPr>
                        <a:t>. </a:t>
                      </a: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▶ </a:t>
                      </a:r>
                      <a:r>
                        <a:rPr lang="ko-KR" sz="900" kern="100" dirty="0">
                          <a:effectLst/>
                        </a:rPr>
                        <a:t>유물 조각상을 제단 기둥 위에 빼내면 문이 닫힌다</a:t>
                      </a:r>
                      <a:endParaRPr lang="ko-KR" sz="1000" kern="100" dirty="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▶ </a:t>
                      </a:r>
                      <a:r>
                        <a:rPr lang="ko-KR" sz="900" kern="100" dirty="0">
                          <a:effectLst/>
                        </a:rPr>
                        <a:t>유물 조각상을 대체할 오브젝트를 제단 기둥 위에 올려놓은 후 유물 조각상을 가져 간다</a:t>
                      </a:r>
                      <a:r>
                        <a:rPr lang="en-US" sz="900" kern="100" dirty="0">
                          <a:effectLst/>
                        </a:rPr>
                        <a:t>.</a:t>
                      </a:r>
                      <a:endParaRPr lang="ko-KR" sz="1000" kern="100" dirty="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▶ </a:t>
                      </a:r>
                      <a:r>
                        <a:rPr lang="ko-KR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유물 조각상을 단상 위에 올려놓으면 탈출문이 열린다</a:t>
                      </a: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.</a:t>
                      </a:r>
                      <a:endParaRPr lang="ko-KR" sz="1000" strike="sngStrike" kern="1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▶ </a:t>
                      </a:r>
                      <a:r>
                        <a:rPr lang="ko-KR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탈출 문 열리는 연출과 함께 탈출 지점에 도착하면 게임이 끝난다</a:t>
                      </a: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.</a:t>
                      </a:r>
                      <a:endParaRPr lang="ko-KR" sz="1000" strike="sngStrike" kern="100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143194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추가과제</a:t>
                      </a:r>
                      <a:endParaRPr lang="ko-KR" sz="1000" kern="100" dirty="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및 특징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▶ </a:t>
                      </a:r>
                      <a:r>
                        <a:rPr lang="ko-KR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유물 조각상을 제단 기둥 위에 빼낼 시 화살 날아오는 등 함정 발동 </a:t>
                      </a:r>
                      <a:endParaRPr lang="ko-KR" sz="1000" strike="sngStrike" kern="1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▶ </a:t>
                      </a:r>
                      <a:r>
                        <a:rPr lang="ko-KR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탈출 문 열리는 연출은</a:t>
                      </a: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 viewport 2</a:t>
                      </a:r>
                      <a:r>
                        <a:rPr lang="ko-KR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개를 사용하여 연출한다</a:t>
                      </a:r>
                      <a:r>
                        <a:rPr lang="en-US" sz="900" strike="sngStrike" kern="100" dirty="0">
                          <a:solidFill>
                            <a:srgbClr val="FF0000"/>
                          </a:solidFill>
                          <a:effectLst/>
                        </a:rPr>
                        <a:t>.</a:t>
                      </a:r>
                      <a:endParaRPr lang="ko-KR" sz="1000" strike="sngStrike" kern="100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98567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D635CE2-0392-653B-B6EE-B8CC0E720608}"/>
              </a:ext>
            </a:extLst>
          </p:cNvPr>
          <p:cNvSpPr txBox="1"/>
          <p:nvPr/>
        </p:nvSpPr>
        <p:spPr>
          <a:xfrm>
            <a:off x="994468" y="5420107"/>
            <a:ext cx="9336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구현하지 못한 내용</a:t>
            </a:r>
          </a:p>
          <a:p>
            <a:r>
              <a:rPr lang="ko-KR" altLang="en-US" dirty="0"/>
              <a:t>초기 설계 단계에서 구현하려고 했던 내용 중 기술적</a:t>
            </a:r>
            <a:r>
              <a:rPr lang="en-US" altLang="ko-KR" dirty="0"/>
              <a:t>/</a:t>
            </a:r>
            <a:r>
              <a:rPr lang="ko-KR" altLang="en-US" dirty="0"/>
              <a:t>시간 상 이유로 구현하지 못한 내용</a:t>
            </a:r>
          </a:p>
        </p:txBody>
      </p:sp>
    </p:spTree>
    <p:extLst>
      <p:ext uri="{BB962C8B-B14F-4D97-AF65-F5344CB8AC3E}">
        <p14:creationId xmlns:p14="http://schemas.microsoft.com/office/powerpoint/2010/main" val="345473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5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/>
          <p:cNvSpPr/>
          <p:nvPr/>
        </p:nvSpPr>
        <p:spPr>
          <a:xfrm>
            <a:off x="3837991" y="3790781"/>
            <a:ext cx="4516017" cy="161548"/>
          </a:xfrm>
          <a:prstGeom prst="rect">
            <a:avLst/>
          </a:prstGeom>
          <a:gradFill flip="none" rotWithShape="1">
            <a:gsLst>
              <a:gs pos="50000">
                <a:srgbClr val="57CDDF"/>
              </a:gs>
              <a:gs pos="0">
                <a:srgbClr val="E3E5E9"/>
              </a:gs>
              <a:gs pos="100000">
                <a:srgbClr val="E3E5E9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F94660E-2918-47FB-B189-AE4789894577}"/>
              </a:ext>
            </a:extLst>
          </p:cNvPr>
          <p:cNvSpPr/>
          <p:nvPr/>
        </p:nvSpPr>
        <p:spPr>
          <a:xfrm>
            <a:off x="3726023" y="3952329"/>
            <a:ext cx="4739951" cy="161548"/>
          </a:xfrm>
          <a:prstGeom prst="rect">
            <a:avLst/>
          </a:prstGeom>
          <a:gradFill flip="none" rotWithShape="1">
            <a:gsLst>
              <a:gs pos="0">
                <a:srgbClr val="E3E5E9"/>
              </a:gs>
              <a:gs pos="48000">
                <a:srgbClr val="FFFFFF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8B7DE0-E485-48BE-A19C-26DA728FD7C2}"/>
              </a:ext>
            </a:extLst>
          </p:cNvPr>
          <p:cNvSpPr txBox="1"/>
          <p:nvPr/>
        </p:nvSpPr>
        <p:spPr>
          <a:xfrm>
            <a:off x="2663884" y="1771015"/>
            <a:ext cx="81223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0" b="1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Thank you</a:t>
            </a:r>
            <a:endParaRPr lang="ko-KR" altLang="en-US" sz="12000" b="1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3578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5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472612" y="592097"/>
            <a:ext cx="1795683" cy="760842"/>
          </a:xfrm>
          <a:prstGeom prst="rect">
            <a:avLst/>
          </a:prstGeom>
          <a:solidFill>
            <a:srgbClr val="45C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prstClr val="white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473706" y="1335903"/>
            <a:ext cx="1794587" cy="4940952"/>
          </a:xfrm>
          <a:prstGeom prst="rect">
            <a:avLst/>
          </a:prstGeom>
          <a:solidFill>
            <a:srgbClr val="262A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prstClr val="white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INDEX</a:t>
            </a:r>
            <a:endParaRPr lang="ko-KR" altLang="en-US" sz="2000" dirty="0">
              <a:solidFill>
                <a:prstClr val="white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268295" y="581145"/>
            <a:ext cx="2711003" cy="754757"/>
          </a:xfrm>
          <a:prstGeom prst="rect">
            <a:avLst/>
          </a:prstGeom>
          <a:solidFill>
            <a:srgbClr val="BDC1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prstClr val="white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883009" y="1313999"/>
            <a:ext cx="5184721" cy="4962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altLang="ko-KR" sz="2000" b="1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r>
              <a:rPr lang="en-US" altLang="ko-KR" sz="24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01. </a:t>
            </a:r>
            <a:r>
              <a:rPr lang="ko-KR" altLang="en-US" sz="24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게임소개</a:t>
            </a:r>
            <a:endParaRPr lang="en-US" altLang="ko-KR" sz="2400" b="1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ko-KR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게임 컨셉 및 재미요소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-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게임 레벨 디자인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endParaRPr lang="en-US" altLang="ko-KR" sz="2000" b="1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r>
              <a:rPr lang="en-US" altLang="ko-KR" sz="24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02. </a:t>
            </a:r>
            <a:r>
              <a:rPr lang="ko-KR" altLang="en-US" sz="24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개발내용</a:t>
            </a:r>
            <a:endParaRPr lang="en-US" altLang="ko-KR" sz="2400" b="1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-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팀원 간 개발 진행률 및 개발 내용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-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인 게임 사진 및 내용 설명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r>
              <a:rPr lang="en-US" altLang="ko-KR" sz="24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03. </a:t>
            </a:r>
            <a:r>
              <a:rPr lang="ko-KR" altLang="en-US" sz="24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마무리</a:t>
            </a:r>
            <a:endParaRPr lang="en-US" altLang="ko-KR" sz="2400" b="1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just"/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ko-KR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프로젝트 구현하지 못한 내용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10067730" y="1314000"/>
            <a:ext cx="2015037" cy="4962854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6979298" y="570193"/>
            <a:ext cx="4805265" cy="743807"/>
          </a:xfrm>
          <a:prstGeom prst="rect">
            <a:avLst/>
          </a:prstGeom>
          <a:gradFill flip="none" rotWithShape="1">
            <a:gsLst>
              <a:gs pos="0">
                <a:srgbClr val="BDC1C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36955" y="581145"/>
            <a:ext cx="2435658" cy="760842"/>
          </a:xfrm>
          <a:prstGeom prst="rect">
            <a:avLst/>
          </a:prstGeom>
          <a:gradFill flip="none" rotWithShape="1">
            <a:gsLst>
              <a:gs pos="0">
                <a:srgbClr val="45C8DC"/>
              </a:gs>
              <a:gs pos="100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117460" y="1335903"/>
            <a:ext cx="2435658" cy="4940952"/>
          </a:xfrm>
          <a:prstGeom prst="rect">
            <a:avLst/>
          </a:prstGeom>
          <a:gradFill flip="none" rotWithShape="1">
            <a:gsLst>
              <a:gs pos="0">
                <a:srgbClr val="262A33"/>
              </a:gs>
              <a:gs pos="100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62A33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A20ACA4-BF2D-4C72-A5AC-18DBAEDD827F}"/>
              </a:ext>
            </a:extLst>
          </p:cNvPr>
          <p:cNvSpPr/>
          <p:nvPr/>
        </p:nvSpPr>
        <p:spPr>
          <a:xfrm>
            <a:off x="4268292" y="1313998"/>
            <a:ext cx="614715" cy="49738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b="1" dirty="0">
              <a:solidFill>
                <a:schemeClr val="bg2">
                  <a:lumMod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0644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rgbClr val="45C8DC"/>
            </a:gs>
            <a:gs pos="1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267329" y="136595"/>
            <a:ext cx="9729065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atinLnBrk="0">
              <a:defRPr/>
            </a:pPr>
            <a:r>
              <a:rPr lang="ko-KR" altLang="en-US" sz="2000" i="1" kern="0" dirty="0">
                <a:solidFill>
                  <a:prstClr val="white"/>
                </a:solidFill>
              </a:rPr>
              <a:t>게임소개</a:t>
            </a:r>
            <a:r>
              <a:rPr lang="en-US" altLang="ko-KR" sz="2000" i="1" kern="0" dirty="0">
                <a:solidFill>
                  <a:prstClr val="white"/>
                </a:solidFill>
              </a:rPr>
              <a:t>.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000" i="1" dirty="0">
                <a:solidFill>
                  <a:schemeClr val="bg1"/>
                </a:solidFill>
                <a:ea typeface="조선일보명조" panose="02030304000000000000" pitchFamily="18" charset="-127"/>
                <a:cs typeface="조선일보명조" panose="02030304000000000000" pitchFamily="18" charset="-127"/>
              </a:rPr>
              <a:t>게임 컨셉 및 재미 요소</a:t>
            </a:r>
            <a:endParaRPr lang="ko-KR" altLang="en-US" sz="4400" i="1" kern="0" dirty="0">
              <a:solidFill>
                <a:schemeClr val="bg1"/>
              </a:solidFill>
            </a:endParaRPr>
          </a:p>
        </p:txBody>
      </p:sp>
      <p:sp>
        <p:nvSpPr>
          <p:cNvPr id="8" name="이등변 삼각형 7"/>
          <p:cNvSpPr/>
          <p:nvPr/>
        </p:nvSpPr>
        <p:spPr>
          <a:xfrm rot="16200000">
            <a:off x="1092200" y="1078722"/>
            <a:ext cx="147320" cy="1270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F9BBB8-22FE-799D-643E-AB7D04CB9233}"/>
              </a:ext>
            </a:extLst>
          </p:cNvPr>
          <p:cNvSpPr txBox="1"/>
          <p:nvPr/>
        </p:nvSpPr>
        <p:spPr>
          <a:xfrm>
            <a:off x="267329" y="892716"/>
            <a:ext cx="6725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dirty="0"/>
              <a:t>1) </a:t>
            </a:r>
            <a:r>
              <a:rPr lang="ko-KR" altLang="en-US" sz="3600" b="1" i="1" dirty="0"/>
              <a:t>게임소개</a:t>
            </a:r>
            <a:r>
              <a:rPr lang="en-US" altLang="ko-KR" sz="3600" b="1" i="1" dirty="0"/>
              <a:t> </a:t>
            </a:r>
            <a:endParaRPr lang="ko-KR" altLang="en-US" sz="3600" b="1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2CA0ED-E20A-2BA6-FF40-EB18317D1A1B}"/>
              </a:ext>
            </a:extLst>
          </p:cNvPr>
          <p:cNvSpPr txBox="1"/>
          <p:nvPr/>
        </p:nvSpPr>
        <p:spPr>
          <a:xfrm>
            <a:off x="813732" y="1895058"/>
            <a:ext cx="8616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1</a:t>
            </a:r>
            <a:r>
              <a:rPr lang="ko-KR" altLang="en-US" sz="2400" b="1" dirty="0"/>
              <a:t>인칭 </a:t>
            </a:r>
            <a:r>
              <a:rPr lang="ko-KR" altLang="en-US" sz="2400" dirty="0"/>
              <a:t>유적 고대 사원 탈출 게임 </a:t>
            </a:r>
            <a:r>
              <a:rPr lang="en-US" altLang="ko-KR" sz="2400" b="1" dirty="0"/>
              <a:t>“Escape Ancient Temples”</a:t>
            </a:r>
            <a:r>
              <a:rPr lang="ko-KR" altLang="en-US" sz="2400" b="1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2AB372-81ED-AEDA-9A5E-B21FBEEB099F}"/>
              </a:ext>
            </a:extLst>
          </p:cNvPr>
          <p:cNvSpPr txBox="1"/>
          <p:nvPr/>
        </p:nvSpPr>
        <p:spPr>
          <a:xfrm>
            <a:off x="6915689" y="3080721"/>
            <a:ext cx="47387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ko-KR" altLang="en-US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간단하고도 어려운 퍼즐을 풀어 </a:t>
            </a:r>
            <a:endParaRPr lang="en-US" altLang="ko-KR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탈출하라</a:t>
            </a:r>
            <a:r>
              <a:rPr lang="en-US" altLang="ko-K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!”</a:t>
            </a:r>
            <a:endParaRPr lang="ko-KR" altLang="en-US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C6DFBA-DE3D-CE1B-15FB-1AE8DD4F6F32}"/>
              </a:ext>
            </a:extLst>
          </p:cNvPr>
          <p:cNvSpPr txBox="1"/>
          <p:nvPr/>
        </p:nvSpPr>
        <p:spPr>
          <a:xfrm>
            <a:off x="7061991" y="4083063"/>
            <a:ext cx="46009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“1</a:t>
            </a:r>
            <a:r>
              <a:rPr lang="ko-KR" altLang="en-US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인칭 시점 캐릭터 자유 이동을</a:t>
            </a:r>
            <a:endParaRPr lang="en-US" altLang="ko-KR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통해 주변을 탐험하라</a:t>
            </a:r>
            <a:r>
              <a:rPr lang="en-US" altLang="ko-K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!”</a:t>
            </a:r>
            <a:endParaRPr lang="ko-KR" altLang="en-US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1A4BB-9E43-0AE7-6020-36779F85D4F8}"/>
              </a:ext>
            </a:extLst>
          </p:cNvPr>
          <p:cNvSpPr txBox="1"/>
          <p:nvPr/>
        </p:nvSpPr>
        <p:spPr>
          <a:xfrm>
            <a:off x="7233089" y="5085405"/>
            <a:ext cx="44117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ko-KR" altLang="en-US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보이는 모습에 압도되는 </a:t>
            </a:r>
            <a:endParaRPr lang="en-US" altLang="ko-KR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어두운 조명과</a:t>
            </a:r>
            <a:r>
              <a:rPr lang="en-US" altLang="ko-K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음산한 분위기</a:t>
            </a:r>
            <a:r>
              <a:rPr lang="en-US" altLang="ko-KR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!”</a:t>
            </a:r>
            <a:endParaRPr lang="ko-KR" altLang="en-US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그림 10" descr="스크린샷, PC 게임, 디지털 합성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3497E1BA-BBEA-BD36-DF57-9A9F3DC83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901" y="2835592"/>
            <a:ext cx="4462580" cy="332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547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rgbClr val="45C8DC"/>
            </a:gs>
            <a:gs pos="1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267329" y="136595"/>
            <a:ext cx="9729065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atinLnBrk="0">
              <a:defRPr/>
            </a:pPr>
            <a:r>
              <a:rPr lang="ko-KR" altLang="en-US" sz="2000" i="1" kern="0" dirty="0">
                <a:solidFill>
                  <a:prstClr val="white"/>
                </a:solidFill>
              </a:rPr>
              <a:t>게임소개</a:t>
            </a:r>
            <a:r>
              <a:rPr lang="en-US" altLang="ko-KR" sz="2000" i="1" kern="0" dirty="0">
                <a:solidFill>
                  <a:prstClr val="white"/>
                </a:solidFill>
              </a:rPr>
              <a:t>.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000" i="1" dirty="0">
                <a:solidFill>
                  <a:schemeClr val="bg1"/>
                </a:solidFill>
                <a:ea typeface="조선일보명조" panose="02030304000000000000" pitchFamily="18" charset="-127"/>
                <a:cs typeface="조선일보명조" panose="02030304000000000000" pitchFamily="18" charset="-127"/>
              </a:rPr>
              <a:t>게임 레벨 디자인</a:t>
            </a:r>
            <a:r>
              <a:rPr lang="en-US" altLang="ko-KR" sz="2000" i="1" kern="0" dirty="0">
                <a:solidFill>
                  <a:schemeClr val="bg1"/>
                </a:solidFill>
              </a:rPr>
              <a:t> </a:t>
            </a:r>
            <a:endParaRPr lang="ko-KR" altLang="en-US" sz="4400" i="1" kern="0" dirty="0">
              <a:solidFill>
                <a:schemeClr val="bg1"/>
              </a:solidFill>
            </a:endParaRPr>
          </a:p>
        </p:txBody>
      </p:sp>
      <p:sp>
        <p:nvSpPr>
          <p:cNvPr id="8" name="이등변 삼각형 7"/>
          <p:cNvSpPr/>
          <p:nvPr/>
        </p:nvSpPr>
        <p:spPr>
          <a:xfrm rot="16200000">
            <a:off x="1092200" y="1078722"/>
            <a:ext cx="147320" cy="1270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F6AD08-CC90-307F-165E-169FE6947A94}"/>
              </a:ext>
            </a:extLst>
          </p:cNvPr>
          <p:cNvSpPr txBox="1"/>
          <p:nvPr/>
        </p:nvSpPr>
        <p:spPr>
          <a:xfrm>
            <a:off x="267329" y="892716"/>
            <a:ext cx="964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dirty="0"/>
              <a:t>1) </a:t>
            </a:r>
            <a:r>
              <a:rPr lang="ko-KR" altLang="en-US" sz="3600" b="1" i="1" dirty="0"/>
              <a:t>게임 소개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36C461E-D892-D9E9-033B-46F68686D379}"/>
              </a:ext>
            </a:extLst>
          </p:cNvPr>
          <p:cNvSpPr/>
          <p:nvPr/>
        </p:nvSpPr>
        <p:spPr>
          <a:xfrm>
            <a:off x="935825" y="3280743"/>
            <a:ext cx="1051436" cy="1056442"/>
          </a:xfrm>
          <a:prstGeom prst="round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2CF59DE6-507F-F9A6-8B11-F312E4E27DD1}"/>
              </a:ext>
            </a:extLst>
          </p:cNvPr>
          <p:cNvSpPr/>
          <p:nvPr/>
        </p:nvSpPr>
        <p:spPr>
          <a:xfrm>
            <a:off x="2391903" y="3280743"/>
            <a:ext cx="1051436" cy="1056442"/>
          </a:xfrm>
          <a:prstGeom prst="round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0FDB241-AEFC-F89D-9054-8372DCD29578}"/>
              </a:ext>
            </a:extLst>
          </p:cNvPr>
          <p:cNvSpPr/>
          <p:nvPr/>
        </p:nvSpPr>
        <p:spPr>
          <a:xfrm>
            <a:off x="3847981" y="3280743"/>
            <a:ext cx="1051436" cy="1056442"/>
          </a:xfrm>
          <a:prstGeom prst="round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1F29900-D073-481A-8905-CF8D561887B8}"/>
              </a:ext>
            </a:extLst>
          </p:cNvPr>
          <p:cNvSpPr/>
          <p:nvPr/>
        </p:nvSpPr>
        <p:spPr>
          <a:xfrm>
            <a:off x="5304059" y="3280743"/>
            <a:ext cx="1051436" cy="1056442"/>
          </a:xfrm>
          <a:prstGeom prst="round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DDB9887-2E03-7800-0894-B236EB84691B}"/>
              </a:ext>
            </a:extLst>
          </p:cNvPr>
          <p:cNvSpPr/>
          <p:nvPr/>
        </p:nvSpPr>
        <p:spPr>
          <a:xfrm>
            <a:off x="2000578" y="3669536"/>
            <a:ext cx="391325" cy="26006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63C5912-0E16-4B9F-F1D2-340E1CA5701F}"/>
              </a:ext>
            </a:extLst>
          </p:cNvPr>
          <p:cNvSpPr/>
          <p:nvPr/>
        </p:nvSpPr>
        <p:spPr>
          <a:xfrm>
            <a:off x="3457000" y="3669536"/>
            <a:ext cx="391325" cy="26006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5A83A94-95D8-E070-01AF-96A49DD671B3}"/>
              </a:ext>
            </a:extLst>
          </p:cNvPr>
          <p:cNvSpPr/>
          <p:nvPr/>
        </p:nvSpPr>
        <p:spPr>
          <a:xfrm>
            <a:off x="4914351" y="3669536"/>
            <a:ext cx="391325" cy="26006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0008F9-A387-1291-5C53-64CD6CED535F}"/>
              </a:ext>
            </a:extLst>
          </p:cNvPr>
          <p:cNvSpPr txBox="1"/>
          <p:nvPr/>
        </p:nvSpPr>
        <p:spPr>
          <a:xfrm>
            <a:off x="1034182" y="3661068"/>
            <a:ext cx="8547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시작 지점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EDED85-A3D6-76A4-5E01-EAF710F7A921}"/>
              </a:ext>
            </a:extLst>
          </p:cNvPr>
          <p:cNvSpPr txBox="1"/>
          <p:nvPr/>
        </p:nvSpPr>
        <p:spPr>
          <a:xfrm>
            <a:off x="2589603" y="3661068"/>
            <a:ext cx="708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STAGE1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34EDC9-902C-2950-D988-FB12304F0390}"/>
              </a:ext>
            </a:extLst>
          </p:cNvPr>
          <p:cNvSpPr txBox="1"/>
          <p:nvPr/>
        </p:nvSpPr>
        <p:spPr>
          <a:xfrm>
            <a:off x="4046317" y="3661068"/>
            <a:ext cx="708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STAGE2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BBC395C-010D-811E-EB53-25DA18BB337D}"/>
              </a:ext>
            </a:extLst>
          </p:cNvPr>
          <p:cNvSpPr txBox="1"/>
          <p:nvPr/>
        </p:nvSpPr>
        <p:spPr>
          <a:xfrm>
            <a:off x="5403225" y="3661068"/>
            <a:ext cx="8547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탈출 지점</a:t>
            </a:r>
            <a:endParaRPr lang="ko-KR" altLang="en-US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259A55F1-63C6-8012-C581-2B45F4BC875C}"/>
              </a:ext>
            </a:extLst>
          </p:cNvPr>
          <p:cNvCxnSpPr>
            <a:cxnSpLocks/>
          </p:cNvCxnSpPr>
          <p:nvPr/>
        </p:nvCxnSpPr>
        <p:spPr>
          <a:xfrm>
            <a:off x="1461542" y="4601518"/>
            <a:ext cx="44853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18A431-117A-5A22-ED2C-B53C6F398D86}"/>
              </a:ext>
            </a:extLst>
          </p:cNvPr>
          <p:cNvSpPr txBox="1"/>
          <p:nvPr/>
        </p:nvSpPr>
        <p:spPr>
          <a:xfrm>
            <a:off x="2340457" y="4595173"/>
            <a:ext cx="23588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i="1" dirty="0"/>
              <a:t>게임 진행 방향</a:t>
            </a:r>
          </a:p>
        </p:txBody>
      </p:sp>
      <p:pic>
        <p:nvPicPr>
          <p:cNvPr id="4" name="그림 3" descr="도표, 평면도, 기술 도면, 직사각형이(가) 표시된 사진&#10;&#10;자동 생성된 설명">
            <a:extLst>
              <a:ext uri="{FF2B5EF4-FFF2-40B4-BE49-F238E27FC236}">
                <a16:creationId xmlns:a16="http://schemas.microsoft.com/office/drawing/2014/main" id="{DF11A8B7-1455-7075-9494-FCFC4F8328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431" y="4005951"/>
            <a:ext cx="2927999" cy="2518847"/>
          </a:xfrm>
          <a:prstGeom prst="rect">
            <a:avLst/>
          </a:prstGeom>
        </p:spPr>
      </p:pic>
      <p:pic>
        <p:nvPicPr>
          <p:cNvPr id="9" name="그림 8" descr="도표, 텍스트, 평면도, 직사각형이(가) 표시된 사진&#10;&#10;자동 생성된 설명">
            <a:extLst>
              <a:ext uri="{FF2B5EF4-FFF2-40B4-BE49-F238E27FC236}">
                <a16:creationId xmlns:a16="http://schemas.microsoft.com/office/drawing/2014/main" id="{9AD23301-8D1D-169C-C7B3-ABFB8C4216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510" y="1432071"/>
            <a:ext cx="2209210" cy="1900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C31DFC0-7014-DAE6-BFFC-BA988CC5179E}"/>
              </a:ext>
            </a:extLst>
          </p:cNvPr>
          <p:cNvSpPr txBox="1"/>
          <p:nvPr/>
        </p:nvSpPr>
        <p:spPr>
          <a:xfrm>
            <a:off x="6458138" y="3445098"/>
            <a:ext cx="23588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i="1" dirty="0"/>
              <a:t>Scene01 </a:t>
            </a:r>
            <a:r>
              <a:rPr lang="ko-KR" altLang="en-US" sz="1050" i="1" dirty="0"/>
              <a:t>초기 구성도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02CC65-F45C-4CDA-D844-2F8D4234BA33}"/>
              </a:ext>
            </a:extLst>
          </p:cNvPr>
          <p:cNvSpPr txBox="1"/>
          <p:nvPr/>
        </p:nvSpPr>
        <p:spPr>
          <a:xfrm>
            <a:off x="7637557" y="6524798"/>
            <a:ext cx="23588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i="1" dirty="0"/>
              <a:t>Scene02 </a:t>
            </a:r>
            <a:r>
              <a:rPr lang="ko-KR" altLang="en-US" sz="1050" i="1" dirty="0"/>
              <a:t>초기 구성도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FFE58A-1D7A-D392-5313-C81A055588F8}"/>
              </a:ext>
            </a:extLst>
          </p:cNvPr>
          <p:cNvSpPr txBox="1"/>
          <p:nvPr/>
        </p:nvSpPr>
        <p:spPr>
          <a:xfrm>
            <a:off x="9490537" y="3444485"/>
            <a:ext cx="23588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i="1" dirty="0"/>
              <a:t>Scene01 </a:t>
            </a:r>
            <a:r>
              <a:rPr lang="ko-KR" altLang="en-US" sz="1050" i="1" dirty="0"/>
              <a:t>최종 구성도</a:t>
            </a:r>
          </a:p>
        </p:txBody>
      </p:sp>
      <p:pic>
        <p:nvPicPr>
          <p:cNvPr id="7" name="그림 6" descr="도표, 평면도, 라인, 디자인이(가) 표시된 사진&#10;&#10;자동 생성된 설명">
            <a:extLst>
              <a:ext uri="{FF2B5EF4-FFF2-40B4-BE49-F238E27FC236}">
                <a16:creationId xmlns:a16="http://schemas.microsoft.com/office/drawing/2014/main" id="{8396DB5E-D42F-ED2C-F0BB-DD7D139D7D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7658" y="1485559"/>
            <a:ext cx="2204596" cy="1900500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BE69AC5-938C-8DA7-5EA6-20905190690F}"/>
              </a:ext>
            </a:extLst>
          </p:cNvPr>
          <p:cNvSpPr/>
          <p:nvPr/>
        </p:nvSpPr>
        <p:spPr>
          <a:xfrm>
            <a:off x="8928140" y="2351730"/>
            <a:ext cx="513393" cy="1683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26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4" grpId="0"/>
      <p:bldP spid="13" grpId="0"/>
      <p:bldP spid="24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rgbClr val="45C8DC"/>
            </a:gs>
            <a:gs pos="1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267329" y="136595"/>
            <a:ext cx="9729065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atinLnBrk="0">
              <a:defRPr/>
            </a:pPr>
            <a:r>
              <a:rPr lang="ko-KR" altLang="en-US" sz="2000" i="1" kern="0" dirty="0">
                <a:solidFill>
                  <a:prstClr val="white"/>
                </a:solidFill>
              </a:rPr>
              <a:t>개발내용</a:t>
            </a:r>
            <a:r>
              <a:rPr lang="en-US" altLang="ko-KR" sz="2000" i="1" kern="0" dirty="0">
                <a:solidFill>
                  <a:prstClr val="white"/>
                </a:solidFill>
              </a:rPr>
              <a:t>.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000" i="1" dirty="0">
                <a:solidFill>
                  <a:schemeClr val="bg1"/>
                </a:solidFill>
                <a:ea typeface="조선일보명조" panose="02030304000000000000" pitchFamily="18" charset="-127"/>
                <a:cs typeface="조선일보명조" panose="02030304000000000000" pitchFamily="18" charset="-127"/>
              </a:rPr>
              <a:t>팀원 간 개발 진행률 및 개발 내용 </a:t>
            </a:r>
            <a:r>
              <a:rPr lang="en-US" altLang="ko-KR" sz="2000" i="1" kern="0" dirty="0">
                <a:solidFill>
                  <a:schemeClr val="bg1"/>
                </a:solidFill>
              </a:rPr>
              <a:t> </a:t>
            </a:r>
            <a:endParaRPr lang="ko-KR" altLang="en-US" sz="4400" i="1" kern="0" dirty="0">
              <a:solidFill>
                <a:schemeClr val="bg1"/>
              </a:solidFill>
            </a:endParaRPr>
          </a:p>
        </p:txBody>
      </p:sp>
      <p:sp>
        <p:nvSpPr>
          <p:cNvPr id="8" name="이등변 삼각형 7"/>
          <p:cNvSpPr/>
          <p:nvPr/>
        </p:nvSpPr>
        <p:spPr>
          <a:xfrm rot="16200000">
            <a:off x="1092200" y="1078722"/>
            <a:ext cx="147320" cy="1270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F6AD08-CC90-307F-165E-169FE6947A94}"/>
              </a:ext>
            </a:extLst>
          </p:cNvPr>
          <p:cNvSpPr txBox="1"/>
          <p:nvPr/>
        </p:nvSpPr>
        <p:spPr>
          <a:xfrm>
            <a:off x="267329" y="892716"/>
            <a:ext cx="964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dirty="0"/>
              <a:t>2) </a:t>
            </a:r>
            <a:r>
              <a:rPr lang="ko-KR" altLang="en-US" sz="3600" b="1" i="1" dirty="0"/>
              <a:t>개발 내용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959EEFF-83E7-2EB5-596C-14977D7891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225130"/>
              </p:ext>
            </p:extLst>
          </p:nvPr>
        </p:nvGraphicFramePr>
        <p:xfrm>
          <a:off x="802450" y="4891399"/>
          <a:ext cx="7639335" cy="170065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2632">
                  <a:extLst>
                    <a:ext uri="{9D8B030D-6E8A-4147-A177-3AD203B41FA5}">
                      <a16:colId xmlns:a16="http://schemas.microsoft.com/office/drawing/2014/main" val="3840047395"/>
                    </a:ext>
                  </a:extLst>
                </a:gridCol>
                <a:gridCol w="2628498">
                  <a:extLst>
                    <a:ext uri="{9D8B030D-6E8A-4147-A177-3AD203B41FA5}">
                      <a16:colId xmlns:a16="http://schemas.microsoft.com/office/drawing/2014/main" val="2085209526"/>
                    </a:ext>
                  </a:extLst>
                </a:gridCol>
                <a:gridCol w="2748205">
                  <a:extLst>
                    <a:ext uri="{9D8B030D-6E8A-4147-A177-3AD203B41FA5}">
                      <a16:colId xmlns:a16="http://schemas.microsoft.com/office/drawing/2014/main" val="3942689590"/>
                    </a:ext>
                  </a:extLst>
                </a:gridCol>
              </a:tblGrid>
              <a:tr h="321765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>
                          <a:effectLst/>
                        </a:rPr>
                        <a:t>공통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 err="1">
                          <a:effectLst/>
                        </a:rPr>
                        <a:t>서성규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>
                          <a:effectLst/>
                        </a:rPr>
                        <a:t>이의환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441206"/>
                  </a:ext>
                </a:extLst>
              </a:tr>
              <a:tr h="1378892"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>
                          <a:effectLst/>
                        </a:rPr>
                        <a:t>- Texture Mapping </a:t>
                      </a:r>
                      <a:r>
                        <a:rPr lang="ko-KR" sz="1000" kern="100">
                          <a:effectLst/>
                        </a:rPr>
                        <a:t>구현</a:t>
                      </a: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>
                          <a:effectLst/>
                        </a:rPr>
                        <a:t>- </a:t>
                      </a:r>
                      <a:r>
                        <a:rPr lang="ko-KR" sz="1000" kern="100">
                          <a:effectLst/>
                        </a:rPr>
                        <a:t>충돌처리 </a:t>
                      </a:r>
                      <a:r>
                        <a:rPr lang="en-US" sz="1000" kern="100">
                          <a:effectLst/>
                        </a:rPr>
                        <a:t>Collision </a:t>
                      </a:r>
                      <a:r>
                        <a:rPr lang="ko-KR" sz="1000" kern="100">
                          <a:effectLst/>
                        </a:rPr>
                        <a:t>구현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</a:rPr>
                        <a:t>- Scene01 </a:t>
                      </a:r>
                      <a:r>
                        <a:rPr lang="ko-KR" sz="1000" kern="100" dirty="0">
                          <a:effectLst/>
                        </a:rPr>
                        <a:t>작업</a:t>
                      </a: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</a:rPr>
                        <a:t>- </a:t>
                      </a:r>
                      <a:r>
                        <a:rPr lang="ko-KR" sz="1000" kern="100" dirty="0">
                          <a:effectLst/>
                        </a:rPr>
                        <a:t>플레이어 자유 움직임 구현</a:t>
                      </a: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</a:rPr>
                        <a:t>(</a:t>
                      </a:r>
                      <a:r>
                        <a:rPr lang="ko-KR" sz="1000" kern="100" dirty="0">
                          <a:effectLst/>
                        </a:rPr>
                        <a:t>자유시점 카메라 시스템</a:t>
                      </a:r>
                      <a:r>
                        <a:rPr lang="en-US" sz="1000" kern="100" dirty="0">
                          <a:effectLst/>
                        </a:rPr>
                        <a:t>)</a:t>
                      </a:r>
                      <a:endParaRPr lang="ko-KR" sz="1000" kern="100" dirty="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</a:rPr>
                        <a:t>- </a:t>
                      </a:r>
                      <a:r>
                        <a:rPr lang="ko-KR" sz="1000" kern="100" dirty="0">
                          <a:effectLst/>
                        </a:rPr>
                        <a:t>플레이어 내 </a:t>
                      </a:r>
                      <a:r>
                        <a:rPr lang="en-US" sz="1000" kern="100" dirty="0">
                          <a:effectLst/>
                        </a:rPr>
                        <a:t>Flashlight </a:t>
                      </a:r>
                      <a:r>
                        <a:rPr lang="ko-KR" sz="1000" kern="100" dirty="0">
                          <a:effectLst/>
                        </a:rPr>
                        <a:t>구현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</a:rPr>
                        <a:t>- Scene02 </a:t>
                      </a:r>
                      <a:r>
                        <a:rPr lang="ko-KR" sz="1000" kern="100" dirty="0">
                          <a:effectLst/>
                        </a:rPr>
                        <a:t>작업</a:t>
                      </a: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</a:rPr>
                        <a:t>- Spotlight </a:t>
                      </a:r>
                      <a:r>
                        <a:rPr lang="ko-KR" sz="1000" kern="100" dirty="0">
                          <a:effectLst/>
                        </a:rPr>
                        <a:t>구현</a:t>
                      </a: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</a:rPr>
                        <a:t>- </a:t>
                      </a:r>
                      <a:r>
                        <a:rPr lang="ko-KR" sz="1000" kern="100" dirty="0">
                          <a:effectLst/>
                        </a:rPr>
                        <a:t>오브젝트 </a:t>
                      </a:r>
                      <a:r>
                        <a:rPr lang="ko-KR" sz="1000" kern="100" dirty="0" err="1">
                          <a:effectLst/>
                        </a:rPr>
                        <a:t>피킹</a:t>
                      </a:r>
                      <a:r>
                        <a:rPr lang="ko-KR" sz="1000" kern="100" dirty="0">
                          <a:effectLst/>
                        </a:rPr>
                        <a:t> 구현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2252159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F92860E-2C7D-1A97-4239-B35C5C733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85286"/>
              </p:ext>
            </p:extLst>
          </p:nvPr>
        </p:nvGraphicFramePr>
        <p:xfrm>
          <a:off x="6188182" y="1895058"/>
          <a:ext cx="4944009" cy="24599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8734">
                  <a:extLst>
                    <a:ext uri="{9D8B030D-6E8A-4147-A177-3AD203B41FA5}">
                      <a16:colId xmlns:a16="http://schemas.microsoft.com/office/drawing/2014/main" val="3947550948"/>
                    </a:ext>
                  </a:extLst>
                </a:gridCol>
                <a:gridCol w="906553">
                  <a:extLst>
                    <a:ext uri="{9D8B030D-6E8A-4147-A177-3AD203B41FA5}">
                      <a16:colId xmlns:a16="http://schemas.microsoft.com/office/drawing/2014/main" val="2220605180"/>
                    </a:ext>
                  </a:extLst>
                </a:gridCol>
                <a:gridCol w="1702869">
                  <a:extLst>
                    <a:ext uri="{9D8B030D-6E8A-4147-A177-3AD203B41FA5}">
                      <a16:colId xmlns:a16="http://schemas.microsoft.com/office/drawing/2014/main" val="3946401826"/>
                    </a:ext>
                  </a:extLst>
                </a:gridCol>
                <a:gridCol w="1635853">
                  <a:extLst>
                    <a:ext uri="{9D8B030D-6E8A-4147-A177-3AD203B41FA5}">
                      <a16:colId xmlns:a16="http://schemas.microsoft.com/office/drawing/2014/main" val="23187126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Stage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항목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구현 목표</a:t>
                      </a:r>
                      <a:r>
                        <a:rPr lang="en-US" sz="900" kern="100">
                          <a:effectLst/>
                        </a:rPr>
                        <a:t>/</a:t>
                      </a:r>
                      <a:r>
                        <a:rPr lang="ko-KR" sz="900" kern="100">
                          <a:effectLst/>
                        </a:rPr>
                        <a:t>과제 및 변경된 사항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진행률</a:t>
                      </a:r>
                      <a:r>
                        <a:rPr lang="en-US" sz="900" kern="100">
                          <a:effectLst/>
                        </a:rPr>
                        <a:t>(</a:t>
                      </a:r>
                      <a:r>
                        <a:rPr lang="ko-KR" sz="900" kern="100">
                          <a:effectLst/>
                        </a:rPr>
                        <a:t>달성율</a:t>
                      </a:r>
                      <a:r>
                        <a:rPr lang="en-US" sz="900" kern="100">
                          <a:effectLst/>
                        </a:rPr>
                        <a:t>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19691098"/>
                  </a:ext>
                </a:extLst>
              </a:tr>
              <a:tr h="288290">
                <a:tc rowSpan="5"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STAGE2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핵심</a:t>
                      </a:r>
                      <a:endParaRPr lang="ko-KR" sz="1000" kern="10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목표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▶ </a:t>
                      </a:r>
                      <a:r>
                        <a:rPr lang="ko-KR" sz="900" kern="100">
                          <a:effectLst/>
                        </a:rPr>
                        <a:t>퍼즐을 풀어 탈출 지점으로 향하는 문을 열어 탈출하라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85%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6100435"/>
                  </a:ext>
                </a:extLst>
              </a:tr>
              <a:tr h="28829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과제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▶ </a:t>
                      </a:r>
                      <a:r>
                        <a:rPr lang="ko-KR" sz="900" kern="100">
                          <a:effectLst/>
                        </a:rPr>
                        <a:t>탈출 지점 문의 키가 되는 유물 조각상을 가지고 가야 한다</a:t>
                      </a:r>
                      <a:r>
                        <a:rPr lang="en-US" sz="900" kern="100">
                          <a:effectLst/>
                        </a:rPr>
                        <a:t>.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100%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3752799"/>
                  </a:ext>
                </a:extLst>
              </a:tr>
              <a:tr h="28829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▶ </a:t>
                      </a:r>
                      <a:r>
                        <a:rPr lang="ko-KR" sz="900" kern="100">
                          <a:effectLst/>
                        </a:rPr>
                        <a:t>유물 조각상을 제단 기둥 위에 빼내면 문이 닫힌다</a:t>
                      </a:r>
                      <a:r>
                        <a:rPr lang="en-US" sz="900" kern="100">
                          <a:effectLst/>
                        </a:rPr>
                        <a:t>.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100%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4391141"/>
                  </a:ext>
                </a:extLst>
              </a:tr>
              <a:tr h="28829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▶ </a:t>
                      </a:r>
                      <a:r>
                        <a:rPr lang="ko-KR" sz="900" kern="100">
                          <a:effectLst/>
                        </a:rPr>
                        <a:t>유물 조각상을 대체할 오브젝트를 제단 기둥 위에 올려놓은 후 유물 조각상을 가져 간다</a:t>
                      </a:r>
                      <a:r>
                        <a:rPr lang="en-US" sz="900" kern="100">
                          <a:effectLst/>
                        </a:rPr>
                        <a:t>.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100%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8883202"/>
                  </a:ext>
                </a:extLst>
              </a:tr>
              <a:tr h="28829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</a:rPr>
                        <a:t>▶ </a:t>
                      </a:r>
                      <a:r>
                        <a:rPr lang="ko-KR" sz="900" kern="100">
                          <a:effectLst/>
                        </a:rPr>
                        <a:t>탈출 문 열리는 연출과 함께 탈출 지점에 도착하면 게임이 끝난다</a:t>
                      </a:r>
                      <a:r>
                        <a:rPr lang="en-US" sz="900" kern="100">
                          <a:effectLst/>
                        </a:rPr>
                        <a:t>.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10%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36168202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6C868F2-6961-BB1A-CC7A-3A18D7F51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9470540"/>
              </p:ext>
            </p:extLst>
          </p:nvPr>
        </p:nvGraphicFramePr>
        <p:xfrm>
          <a:off x="802450" y="1895058"/>
          <a:ext cx="4944009" cy="2138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3618">
                  <a:extLst>
                    <a:ext uri="{9D8B030D-6E8A-4147-A177-3AD203B41FA5}">
                      <a16:colId xmlns:a16="http://schemas.microsoft.com/office/drawing/2014/main" val="2424282568"/>
                    </a:ext>
                  </a:extLst>
                </a:gridCol>
                <a:gridCol w="892240">
                  <a:extLst>
                    <a:ext uri="{9D8B030D-6E8A-4147-A177-3AD203B41FA5}">
                      <a16:colId xmlns:a16="http://schemas.microsoft.com/office/drawing/2014/main" val="3768993673"/>
                    </a:ext>
                  </a:extLst>
                </a:gridCol>
                <a:gridCol w="1827419">
                  <a:extLst>
                    <a:ext uri="{9D8B030D-6E8A-4147-A177-3AD203B41FA5}">
                      <a16:colId xmlns:a16="http://schemas.microsoft.com/office/drawing/2014/main" val="4172334488"/>
                    </a:ext>
                  </a:extLst>
                </a:gridCol>
                <a:gridCol w="1410732">
                  <a:extLst>
                    <a:ext uri="{9D8B030D-6E8A-4147-A177-3AD203B41FA5}">
                      <a16:colId xmlns:a16="http://schemas.microsoft.com/office/drawing/2014/main" val="18327402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Stage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항목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구현 목표</a:t>
                      </a:r>
                      <a:r>
                        <a:rPr lang="en-US" sz="900" kern="100">
                          <a:effectLst/>
                        </a:rPr>
                        <a:t>/</a:t>
                      </a:r>
                      <a:r>
                        <a:rPr lang="ko-KR" sz="900" kern="100">
                          <a:effectLst/>
                        </a:rPr>
                        <a:t>과제 및 변경된 사항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>
                          <a:effectLst/>
                        </a:rPr>
                        <a:t>진행률</a:t>
                      </a:r>
                      <a:r>
                        <a:rPr lang="en-US" sz="900" kern="100">
                          <a:effectLst/>
                        </a:rPr>
                        <a:t>(</a:t>
                      </a:r>
                      <a:r>
                        <a:rPr lang="ko-KR" sz="900" kern="100">
                          <a:effectLst/>
                        </a:rPr>
                        <a:t>달성율</a:t>
                      </a:r>
                      <a:r>
                        <a:rPr lang="en-US" sz="900" kern="100">
                          <a:effectLst/>
                        </a:rPr>
                        <a:t>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25618962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STAGE1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핵심</a:t>
                      </a:r>
                      <a:endParaRPr lang="ko-KR" sz="1000" kern="100" dirty="0">
                        <a:effectLst/>
                      </a:endParaRPr>
                    </a:p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목표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▶ Stage2</a:t>
                      </a:r>
                      <a:r>
                        <a:rPr lang="ko-KR" altLang="en-US" sz="900" kern="100" dirty="0">
                          <a:effectLst/>
                        </a:rPr>
                        <a:t>로</a:t>
                      </a:r>
                      <a:r>
                        <a:rPr lang="en-US" altLang="ko-KR" sz="900" kern="100" dirty="0">
                          <a:effectLst/>
                        </a:rPr>
                        <a:t> </a:t>
                      </a:r>
                      <a:r>
                        <a:rPr lang="ko-KR" altLang="en-US" sz="900" kern="100" dirty="0">
                          <a:effectLst/>
                        </a:rPr>
                        <a:t>가기 위한 </a:t>
                      </a:r>
                      <a:r>
                        <a:rPr lang="en-US" altLang="ko-KR" sz="900" kern="100" dirty="0">
                          <a:effectLst/>
                        </a:rPr>
                        <a:t>Stage1</a:t>
                      </a:r>
                      <a:r>
                        <a:rPr lang="ko-KR" altLang="en-US" sz="900" kern="100" dirty="0">
                          <a:effectLst/>
                        </a:rPr>
                        <a:t>의 다양한 상호작용 구현 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ko-KR" altLang="en-US" sz="900" kern="100" dirty="0">
                          <a:solidFill>
                            <a:srgbClr val="FF0000"/>
                          </a:solidFill>
                          <a:effectLst/>
                        </a:rPr>
                        <a:t>변경된 내용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 100%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9831372"/>
                  </a:ext>
                </a:extLst>
              </a:tr>
              <a:tr h="431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ko-KR" sz="900" kern="100" dirty="0">
                          <a:effectLst/>
                        </a:rPr>
                        <a:t>과제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▶ </a:t>
                      </a:r>
                      <a:r>
                        <a:rPr lang="ko-KR" altLang="en-US" sz="900" kern="100" dirty="0">
                          <a:effectLst/>
                        </a:rPr>
                        <a:t>캐릭터 </a:t>
                      </a:r>
                      <a:r>
                        <a:rPr lang="en-US" altLang="ko-KR" sz="900" kern="100" dirty="0">
                          <a:effectLst/>
                        </a:rPr>
                        <a:t>Flashlight</a:t>
                      </a:r>
                      <a:r>
                        <a:rPr lang="ko-KR" altLang="en-US" sz="900" kern="100" dirty="0">
                          <a:effectLst/>
                        </a:rPr>
                        <a:t>를 통해 음산한 분위기 연출 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ko-KR" altLang="en-US" sz="900" kern="100" dirty="0">
                          <a:solidFill>
                            <a:srgbClr val="FF0000"/>
                          </a:solidFill>
                          <a:effectLst/>
                        </a:rPr>
                        <a:t>변경된 내용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900" kern="100" dirty="0">
                          <a:effectLst/>
                        </a:rPr>
                        <a:t>100%</a:t>
                      </a:r>
                      <a:r>
                        <a:rPr lang="en-US" sz="900" kern="100" dirty="0">
                          <a:effectLst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80100954"/>
                  </a:ext>
                </a:extLst>
              </a:tr>
              <a:tr h="431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▶ </a:t>
                      </a:r>
                      <a:r>
                        <a:rPr lang="ko-KR" altLang="en-US" sz="900" kern="100" dirty="0">
                          <a:effectLst/>
                        </a:rPr>
                        <a:t>다양한 </a:t>
                      </a:r>
                      <a:r>
                        <a:rPr lang="en-US" altLang="ko-KR" sz="900" kern="100" dirty="0">
                          <a:effectLst/>
                        </a:rPr>
                        <a:t>Obj</a:t>
                      </a:r>
                      <a:r>
                        <a:rPr lang="ko-KR" altLang="en-US" sz="900" kern="100" dirty="0">
                          <a:effectLst/>
                        </a:rPr>
                        <a:t>를 활용하여 상호작용 시스템 구성 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ko-KR" altLang="en-US" sz="900" kern="100" dirty="0">
                          <a:solidFill>
                            <a:srgbClr val="FF0000"/>
                          </a:solidFill>
                          <a:effectLst/>
                        </a:rPr>
                        <a:t>변경된 내용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ko-KR" sz="900" kern="100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900" kern="100" dirty="0">
                          <a:effectLst/>
                        </a:rPr>
                        <a:t>100%</a:t>
                      </a:r>
                      <a:r>
                        <a:rPr lang="en-US" sz="900" kern="100" dirty="0">
                          <a:effectLst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94539817"/>
                  </a:ext>
                </a:extLst>
              </a:tr>
              <a:tr h="431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▶ Stage1</a:t>
                      </a:r>
                      <a:r>
                        <a:rPr lang="ko-KR" altLang="en-US" sz="900" kern="100" dirty="0">
                          <a:effectLst/>
                        </a:rPr>
                        <a:t>에서 </a:t>
                      </a:r>
                      <a:r>
                        <a:rPr lang="en-US" altLang="ko-KR" sz="900" kern="100" dirty="0">
                          <a:effectLst/>
                        </a:rPr>
                        <a:t>Stage2</a:t>
                      </a:r>
                      <a:r>
                        <a:rPr lang="ko-KR" altLang="en-US" sz="900" kern="100" dirty="0">
                          <a:effectLst/>
                        </a:rPr>
                        <a:t>로 갈 수 있는 상호작용 구현 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ko-KR" altLang="en-US" sz="900" kern="100" dirty="0">
                          <a:solidFill>
                            <a:srgbClr val="FF0000"/>
                          </a:solidFill>
                          <a:effectLst/>
                        </a:rPr>
                        <a:t>변경된 내용</a:t>
                      </a:r>
                      <a:r>
                        <a:rPr lang="en-US" altLang="ko-KR" sz="900" kern="10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ko-KR" sz="900" kern="100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</a:rPr>
                        <a:t> </a:t>
                      </a:r>
                      <a:r>
                        <a:rPr lang="en-US" altLang="ko-KR" sz="1000" kern="100" dirty="0">
                          <a:effectLst/>
                        </a:rPr>
                        <a:t>100%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92625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905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rgbClr val="45C8DC"/>
            </a:gs>
            <a:gs pos="1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267329" y="136595"/>
            <a:ext cx="9729065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atinLnBrk="0">
              <a:defRPr/>
            </a:pPr>
            <a:r>
              <a:rPr lang="ko-KR" altLang="en-US" sz="2000" i="1" kern="0" dirty="0">
                <a:solidFill>
                  <a:prstClr val="white"/>
                </a:solidFill>
              </a:rPr>
              <a:t>개발내용</a:t>
            </a:r>
            <a:r>
              <a:rPr lang="en-US" altLang="ko-KR" sz="2000" i="1" kern="0" dirty="0">
                <a:solidFill>
                  <a:prstClr val="white"/>
                </a:solidFill>
              </a:rPr>
              <a:t>.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000" i="1" dirty="0">
                <a:solidFill>
                  <a:schemeClr val="bg1"/>
                </a:solidFill>
                <a:ea typeface="조선일보명조" panose="02030304000000000000" pitchFamily="18" charset="-127"/>
                <a:cs typeface="조선일보명조" panose="02030304000000000000" pitchFamily="18" charset="-127"/>
              </a:rPr>
              <a:t>팀원 간 개발 진행률 및 개발 내용 </a:t>
            </a:r>
            <a:r>
              <a:rPr lang="en-US" altLang="ko-KR" sz="2000" i="1" kern="0" dirty="0">
                <a:solidFill>
                  <a:schemeClr val="bg1"/>
                </a:solidFill>
              </a:rPr>
              <a:t> </a:t>
            </a:r>
            <a:endParaRPr lang="ko-KR" altLang="en-US" sz="4400" i="1" kern="0" dirty="0">
              <a:solidFill>
                <a:schemeClr val="bg1"/>
              </a:solidFill>
            </a:endParaRPr>
          </a:p>
        </p:txBody>
      </p:sp>
      <p:sp>
        <p:nvSpPr>
          <p:cNvPr id="8" name="이등변 삼각형 7"/>
          <p:cNvSpPr/>
          <p:nvPr/>
        </p:nvSpPr>
        <p:spPr>
          <a:xfrm rot="16200000">
            <a:off x="1092200" y="1078722"/>
            <a:ext cx="147320" cy="1270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F6AD08-CC90-307F-165E-169FE6947A94}"/>
              </a:ext>
            </a:extLst>
          </p:cNvPr>
          <p:cNvSpPr txBox="1"/>
          <p:nvPr/>
        </p:nvSpPr>
        <p:spPr>
          <a:xfrm>
            <a:off x="267329" y="892716"/>
            <a:ext cx="964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dirty="0"/>
              <a:t>2) </a:t>
            </a:r>
            <a:r>
              <a:rPr lang="ko-KR" altLang="en-US" sz="3600" b="1" i="1" dirty="0"/>
              <a:t>개발 내용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C4EA77-9C65-5158-7614-293177FA793D}"/>
              </a:ext>
            </a:extLst>
          </p:cNvPr>
          <p:cNvSpPr txBox="1"/>
          <p:nvPr/>
        </p:nvSpPr>
        <p:spPr>
          <a:xfrm>
            <a:off x="1229360" y="3319965"/>
            <a:ext cx="105625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오브젝트  </a:t>
            </a:r>
            <a:r>
              <a:rPr lang="ko-KR" altLang="en-US" b="1" dirty="0" err="1"/>
              <a:t>피킹</a:t>
            </a:r>
            <a:endParaRPr lang="ko-KR" altLang="en-US" b="1" dirty="0"/>
          </a:p>
          <a:p>
            <a:r>
              <a:rPr lang="ko-KR" altLang="en-US" dirty="0"/>
              <a:t>마우스 왼쪽 버튼을 클릭하여 화면 중앙에 놓여져 있는 오브젝트를 잡아 캐릭터 움직임에 따라 같이 </a:t>
            </a:r>
            <a:endParaRPr lang="en-US" altLang="ko-KR" dirty="0"/>
          </a:p>
          <a:p>
            <a:r>
              <a:rPr lang="ko-KR" altLang="en-US" dirty="0"/>
              <a:t>이동하기 구현</a:t>
            </a:r>
            <a:r>
              <a:rPr lang="en-US" altLang="ko-KR" dirty="0"/>
              <a:t>. </a:t>
            </a:r>
            <a:r>
              <a:rPr lang="ko-KR" altLang="en-US" dirty="0"/>
              <a:t>화면 정중앙을 기준으로 일정 거리 내 오브젝트가 있으면 </a:t>
            </a:r>
            <a:r>
              <a:rPr lang="ko-KR" altLang="en-US" dirty="0" err="1"/>
              <a:t>피킹</a:t>
            </a:r>
            <a:r>
              <a:rPr lang="ko-KR" altLang="en-US" dirty="0"/>
              <a:t> 됨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F9CE2A-65FD-9782-A3B3-ED0737209581}"/>
              </a:ext>
            </a:extLst>
          </p:cNvPr>
          <p:cNvSpPr txBox="1"/>
          <p:nvPr/>
        </p:nvSpPr>
        <p:spPr>
          <a:xfrm>
            <a:off x="994468" y="1805850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중점 연구 분야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61E904-EE66-B1BB-B0C2-B4789D2FBDCC}"/>
              </a:ext>
            </a:extLst>
          </p:cNvPr>
          <p:cNvSpPr txBox="1"/>
          <p:nvPr/>
        </p:nvSpPr>
        <p:spPr>
          <a:xfrm>
            <a:off x="1229360" y="2279952"/>
            <a:ext cx="109969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Flashlight &amp; Spotlight</a:t>
            </a:r>
            <a:endParaRPr lang="ko-KR" altLang="en-US" b="1" dirty="0"/>
          </a:p>
          <a:p>
            <a:r>
              <a:rPr lang="ko-KR" altLang="en-US" dirty="0"/>
              <a:t>고대 사원 분위기를 잡아줄 다양한 </a:t>
            </a:r>
            <a:r>
              <a:rPr lang="en-US" altLang="ko-KR" dirty="0"/>
              <a:t>light </a:t>
            </a:r>
            <a:r>
              <a:rPr lang="ko-KR" altLang="en-US" dirty="0"/>
              <a:t>구현</a:t>
            </a:r>
            <a:r>
              <a:rPr lang="en-US" altLang="ko-KR" dirty="0"/>
              <a:t>, </a:t>
            </a:r>
            <a:r>
              <a:rPr lang="ko-KR" altLang="en-US" dirty="0"/>
              <a:t>플레이어를 따라 이동하고 거리에 따라 시야각이 좁아지는</a:t>
            </a:r>
            <a:endParaRPr lang="en-US" altLang="ko-KR" dirty="0"/>
          </a:p>
          <a:p>
            <a:r>
              <a:rPr lang="en-US" altLang="ko-KR" dirty="0"/>
              <a:t>Flashlight</a:t>
            </a:r>
            <a:r>
              <a:rPr lang="ko-KR" altLang="en-US" dirty="0"/>
              <a:t>와 맵 곳곳 배치된 </a:t>
            </a:r>
            <a:r>
              <a:rPr lang="en-US" altLang="ko-KR" dirty="0"/>
              <a:t>Spotlight</a:t>
            </a:r>
            <a:r>
              <a:rPr lang="ko-KR" altLang="en-US" dirty="0"/>
              <a:t>를 통해 어둡고 밝은 분위기 조정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281A8-CC92-B315-17C7-FCB024DDDCEB}"/>
              </a:ext>
            </a:extLst>
          </p:cNvPr>
          <p:cNvSpPr txBox="1"/>
          <p:nvPr/>
        </p:nvSpPr>
        <p:spPr>
          <a:xfrm>
            <a:off x="1229360" y="4359978"/>
            <a:ext cx="74655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오브젝트  상호작용</a:t>
            </a:r>
            <a:endParaRPr lang="en-US" altLang="ko-KR" b="1" dirty="0"/>
          </a:p>
          <a:p>
            <a:r>
              <a:rPr lang="ko-KR" altLang="en-US" dirty="0" err="1"/>
              <a:t>피킹</a:t>
            </a:r>
            <a:r>
              <a:rPr lang="ko-KR" altLang="en-US" dirty="0"/>
              <a:t> 오브젝트와 다른 물체 간의 충돌처리를 통해 다양한 기능을 수행 </a:t>
            </a:r>
            <a:endParaRPr lang="en-US" altLang="ko-KR" dirty="0"/>
          </a:p>
          <a:p>
            <a:r>
              <a:rPr lang="en-US" altLang="ko-KR" dirty="0"/>
              <a:t>Scene01</a:t>
            </a:r>
            <a:r>
              <a:rPr lang="ko-KR" altLang="en-US" dirty="0"/>
              <a:t>과 </a:t>
            </a:r>
            <a:r>
              <a:rPr lang="en-US" altLang="ko-KR" dirty="0"/>
              <a:t>Scene02</a:t>
            </a:r>
            <a:r>
              <a:rPr lang="ko-KR" altLang="en-US" dirty="0"/>
              <a:t>에서 다양한 오브젝트와의 상호작용 구현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9609B6-BFE4-D140-D765-B45C186A7AA0}"/>
              </a:ext>
            </a:extLst>
          </p:cNvPr>
          <p:cNvSpPr txBox="1"/>
          <p:nvPr/>
        </p:nvSpPr>
        <p:spPr>
          <a:xfrm>
            <a:off x="1229360" y="5399991"/>
            <a:ext cx="96247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자유시점 움직임</a:t>
            </a:r>
            <a:endParaRPr lang="en-US" altLang="ko-KR" b="1" dirty="0"/>
          </a:p>
          <a:p>
            <a:r>
              <a:rPr lang="ko-KR" altLang="en-US" dirty="0"/>
              <a:t>마우스 회전에 따른 카메라 회전과 카메라 회전에 따른 플레이어의 자유 움직임을 구사하여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인칭 게임의 자유 시점 움직임을 구현</a:t>
            </a:r>
          </a:p>
        </p:txBody>
      </p:sp>
    </p:spTree>
    <p:extLst>
      <p:ext uri="{BB962C8B-B14F-4D97-AF65-F5344CB8AC3E}">
        <p14:creationId xmlns:p14="http://schemas.microsoft.com/office/powerpoint/2010/main" val="1006700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rgbClr val="45C8DC"/>
            </a:gs>
            <a:gs pos="1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267329" y="136595"/>
            <a:ext cx="9729065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atinLnBrk="0">
              <a:defRPr/>
            </a:pPr>
            <a:r>
              <a:rPr lang="ko-KR" altLang="en-US" sz="2000" i="1" kern="0" dirty="0">
                <a:solidFill>
                  <a:prstClr val="white"/>
                </a:solidFill>
              </a:rPr>
              <a:t>개발내용</a:t>
            </a:r>
            <a:r>
              <a:rPr lang="en-US" altLang="ko-KR" sz="2000" i="1" kern="0" dirty="0">
                <a:solidFill>
                  <a:prstClr val="white"/>
                </a:solidFill>
              </a:rPr>
              <a:t>. </a:t>
            </a:r>
            <a:r>
              <a:rPr lang="ko-KR" altLang="en-US" sz="2000" i="1" kern="0" dirty="0">
                <a:solidFill>
                  <a:prstClr val="white"/>
                </a:solidFill>
              </a:rPr>
              <a:t>인 게임 사진 및 내용 설명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sz="4400" i="1" kern="0" dirty="0">
              <a:solidFill>
                <a:schemeClr val="bg1"/>
              </a:solidFill>
            </a:endParaRPr>
          </a:p>
        </p:txBody>
      </p:sp>
      <p:sp>
        <p:nvSpPr>
          <p:cNvPr id="8" name="이등변 삼각형 7"/>
          <p:cNvSpPr/>
          <p:nvPr/>
        </p:nvSpPr>
        <p:spPr>
          <a:xfrm rot="16200000">
            <a:off x="1092200" y="1078722"/>
            <a:ext cx="147320" cy="1270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72E5AE-0748-E1AD-40CC-0BB56D32A943}"/>
              </a:ext>
            </a:extLst>
          </p:cNvPr>
          <p:cNvSpPr txBox="1"/>
          <p:nvPr/>
        </p:nvSpPr>
        <p:spPr>
          <a:xfrm>
            <a:off x="267329" y="892716"/>
            <a:ext cx="964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dirty="0"/>
              <a:t>2) </a:t>
            </a:r>
            <a:r>
              <a:rPr lang="ko-KR" altLang="en-US" sz="3600" b="1" i="1" dirty="0"/>
              <a:t>개발 내용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401E3-46C1-EE6F-B38E-B72113BE173F}"/>
              </a:ext>
            </a:extLst>
          </p:cNvPr>
          <p:cNvSpPr txBox="1"/>
          <p:nvPr/>
        </p:nvSpPr>
        <p:spPr>
          <a:xfrm>
            <a:off x="994468" y="5420107"/>
            <a:ext cx="109969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Spotlight</a:t>
            </a:r>
            <a:endParaRPr lang="ko-KR" altLang="en-US" b="1" dirty="0"/>
          </a:p>
          <a:p>
            <a:r>
              <a:rPr lang="ko-KR" altLang="en-US" dirty="0"/>
              <a:t>고대 사원 분위기를 잡아줄 다양한 </a:t>
            </a:r>
            <a:r>
              <a:rPr lang="en-US" altLang="ko-KR" dirty="0"/>
              <a:t>light </a:t>
            </a:r>
            <a:r>
              <a:rPr lang="ko-KR" altLang="en-US" dirty="0"/>
              <a:t>구현</a:t>
            </a:r>
            <a:r>
              <a:rPr lang="en-US" altLang="ko-KR" dirty="0"/>
              <a:t>, </a:t>
            </a:r>
            <a:r>
              <a:rPr lang="ko-KR" altLang="en-US" dirty="0"/>
              <a:t>플레이어를 따라 이동하고 거리에 따라 시야각이 좁아지는</a:t>
            </a:r>
            <a:endParaRPr lang="en-US" altLang="ko-KR" dirty="0"/>
          </a:p>
          <a:p>
            <a:r>
              <a:rPr lang="en-US" altLang="ko-KR" dirty="0"/>
              <a:t>Flashlight</a:t>
            </a:r>
            <a:r>
              <a:rPr lang="ko-KR" altLang="en-US" dirty="0"/>
              <a:t>와 맵 곳곳 배치된 </a:t>
            </a:r>
            <a:r>
              <a:rPr lang="en-US" altLang="ko-KR" dirty="0"/>
              <a:t>Spotlight</a:t>
            </a:r>
            <a:r>
              <a:rPr lang="ko-KR" altLang="en-US" dirty="0"/>
              <a:t>를 통해 어둡고 밝은 분위기 조정</a:t>
            </a: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AF2B934D-D3CB-A3A0-F293-84F1D3B3B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68" y="1895058"/>
            <a:ext cx="4368312" cy="3276234"/>
          </a:xfrm>
          <a:prstGeom prst="rect">
            <a:avLst/>
          </a:prstGeom>
        </p:spPr>
      </p:pic>
      <p:pic>
        <p:nvPicPr>
          <p:cNvPr id="10" name="그림 9" descr="스크린샷, 자연, 호박, 빛이(가) 표시된 사진&#10;&#10;자동 생성된 설명">
            <a:extLst>
              <a:ext uri="{FF2B5EF4-FFF2-40B4-BE49-F238E27FC236}">
                <a16:creationId xmlns:a16="http://schemas.microsoft.com/office/drawing/2014/main" id="{7E494EFF-D09C-5659-C2AB-8C10F39BA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436" y="1895058"/>
            <a:ext cx="4368312" cy="327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2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rgbClr val="45C8DC"/>
            </a:gs>
            <a:gs pos="1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267329" y="136595"/>
            <a:ext cx="9729065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atinLnBrk="0">
              <a:defRPr/>
            </a:pPr>
            <a:r>
              <a:rPr lang="ko-KR" altLang="en-US" sz="2000" i="1" kern="0" dirty="0">
                <a:solidFill>
                  <a:prstClr val="white"/>
                </a:solidFill>
              </a:rPr>
              <a:t>개발내용</a:t>
            </a:r>
            <a:r>
              <a:rPr lang="en-US" altLang="ko-KR" sz="2000" i="1" kern="0" dirty="0">
                <a:solidFill>
                  <a:prstClr val="white"/>
                </a:solidFill>
              </a:rPr>
              <a:t>. </a:t>
            </a:r>
            <a:r>
              <a:rPr lang="ko-KR" altLang="en-US" sz="2000" i="1" kern="0" dirty="0">
                <a:solidFill>
                  <a:prstClr val="white"/>
                </a:solidFill>
              </a:rPr>
              <a:t>인 게임 사진 및 내용 설명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sz="4400" i="1" kern="0" dirty="0">
              <a:solidFill>
                <a:schemeClr val="bg1"/>
              </a:solidFill>
            </a:endParaRPr>
          </a:p>
        </p:txBody>
      </p:sp>
      <p:sp>
        <p:nvSpPr>
          <p:cNvPr id="8" name="이등변 삼각형 7"/>
          <p:cNvSpPr/>
          <p:nvPr/>
        </p:nvSpPr>
        <p:spPr>
          <a:xfrm rot="16200000">
            <a:off x="1092200" y="1078722"/>
            <a:ext cx="147320" cy="1270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72E5AE-0748-E1AD-40CC-0BB56D32A943}"/>
              </a:ext>
            </a:extLst>
          </p:cNvPr>
          <p:cNvSpPr txBox="1"/>
          <p:nvPr/>
        </p:nvSpPr>
        <p:spPr>
          <a:xfrm>
            <a:off x="267329" y="892716"/>
            <a:ext cx="964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dirty="0"/>
              <a:t>2) </a:t>
            </a:r>
            <a:r>
              <a:rPr lang="ko-KR" altLang="en-US" sz="3600" b="1" i="1" dirty="0"/>
              <a:t>개발 내용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401E3-46C1-EE6F-B38E-B72113BE173F}"/>
              </a:ext>
            </a:extLst>
          </p:cNvPr>
          <p:cNvSpPr txBox="1"/>
          <p:nvPr/>
        </p:nvSpPr>
        <p:spPr>
          <a:xfrm>
            <a:off x="994468" y="5420107"/>
            <a:ext cx="92288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Flashlight</a:t>
            </a:r>
            <a:endParaRPr lang="ko-KR" altLang="en-US" b="1" dirty="0"/>
          </a:p>
          <a:p>
            <a:r>
              <a:rPr lang="ko-KR" altLang="en-US" dirty="0"/>
              <a:t>앞을 보여주는 시야각을 </a:t>
            </a:r>
            <a:r>
              <a:rPr lang="en-US" altLang="ko-KR" dirty="0"/>
              <a:t>Flashlight</a:t>
            </a:r>
            <a:r>
              <a:rPr lang="ko-KR" altLang="en-US" dirty="0"/>
              <a:t>을 활용하여 좁게 한 뒤 전체적인 음산한 분위기 연출</a:t>
            </a:r>
            <a:endParaRPr lang="en-US" altLang="ko-KR" dirty="0"/>
          </a:p>
          <a:p>
            <a:r>
              <a:rPr lang="ko-KR" altLang="en-US" dirty="0"/>
              <a:t>좁은 시야각을 통해 오브젝트 상호작용을 연계 한 공포 분위기 연출</a:t>
            </a:r>
          </a:p>
        </p:txBody>
      </p:sp>
      <p:pic>
        <p:nvPicPr>
          <p:cNvPr id="3" name="그림 2" descr="어둠, 블랙, 동굴, 밤이(가) 표시된 사진&#10;&#10;자동 생성된 설명">
            <a:extLst>
              <a:ext uri="{FF2B5EF4-FFF2-40B4-BE49-F238E27FC236}">
                <a16:creationId xmlns:a16="http://schemas.microsoft.com/office/drawing/2014/main" id="{B1EDC7DD-64FD-42DF-927C-27AD1976F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68" y="1895057"/>
            <a:ext cx="4368312" cy="3276233"/>
          </a:xfrm>
          <a:prstGeom prst="rect">
            <a:avLst/>
          </a:prstGeom>
        </p:spPr>
      </p:pic>
      <p:pic>
        <p:nvPicPr>
          <p:cNvPr id="10" name="그림 9" descr="달, 어둠, 블랙, 천체이(가) 표시된 사진&#10;&#10;자동 생성된 설명">
            <a:extLst>
              <a:ext uri="{FF2B5EF4-FFF2-40B4-BE49-F238E27FC236}">
                <a16:creationId xmlns:a16="http://schemas.microsoft.com/office/drawing/2014/main" id="{002F0EFE-9635-AE5D-D906-4B8BB6146C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436" y="1895057"/>
            <a:ext cx="4391382" cy="331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15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rgbClr val="45C8DC"/>
            </a:gs>
            <a:gs pos="1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3AD5BD4-0D98-4306-AD39-B06A516B230D}"/>
              </a:ext>
            </a:extLst>
          </p:cNvPr>
          <p:cNvSpPr/>
          <p:nvPr/>
        </p:nvSpPr>
        <p:spPr>
          <a:xfrm>
            <a:off x="267329" y="136595"/>
            <a:ext cx="9729065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atinLnBrk="0">
              <a:defRPr/>
            </a:pPr>
            <a:r>
              <a:rPr lang="ko-KR" altLang="en-US" sz="2000" i="1" kern="0" dirty="0">
                <a:solidFill>
                  <a:prstClr val="white"/>
                </a:solidFill>
              </a:rPr>
              <a:t>개발내용</a:t>
            </a:r>
            <a:r>
              <a:rPr lang="en-US" altLang="ko-KR" sz="2000" i="1" kern="0" dirty="0">
                <a:solidFill>
                  <a:prstClr val="white"/>
                </a:solidFill>
              </a:rPr>
              <a:t>. </a:t>
            </a:r>
            <a:r>
              <a:rPr lang="ko-KR" altLang="en-US" sz="2000" i="1" kern="0" dirty="0">
                <a:solidFill>
                  <a:prstClr val="white"/>
                </a:solidFill>
              </a:rPr>
              <a:t>인 게임 사진 및 내용 설명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sz="4400" i="1" kern="0" dirty="0">
              <a:solidFill>
                <a:schemeClr val="bg1"/>
              </a:solidFill>
            </a:endParaRPr>
          </a:p>
        </p:txBody>
      </p:sp>
      <p:sp>
        <p:nvSpPr>
          <p:cNvPr id="8" name="이등변 삼각형 7"/>
          <p:cNvSpPr/>
          <p:nvPr/>
        </p:nvSpPr>
        <p:spPr>
          <a:xfrm rot="16200000">
            <a:off x="1092200" y="1078722"/>
            <a:ext cx="147320" cy="12700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72E5AE-0748-E1AD-40CC-0BB56D32A943}"/>
              </a:ext>
            </a:extLst>
          </p:cNvPr>
          <p:cNvSpPr txBox="1"/>
          <p:nvPr/>
        </p:nvSpPr>
        <p:spPr>
          <a:xfrm>
            <a:off x="267329" y="892716"/>
            <a:ext cx="964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dirty="0"/>
              <a:t>2) </a:t>
            </a:r>
            <a:r>
              <a:rPr lang="ko-KR" altLang="en-US" sz="3600" b="1" i="1" dirty="0"/>
              <a:t>개발 내용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401E3-46C1-EE6F-B38E-B72113BE173F}"/>
              </a:ext>
            </a:extLst>
          </p:cNvPr>
          <p:cNvSpPr txBox="1"/>
          <p:nvPr/>
        </p:nvSpPr>
        <p:spPr>
          <a:xfrm>
            <a:off x="994468" y="5420107"/>
            <a:ext cx="105625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오브젝트  </a:t>
            </a:r>
            <a:r>
              <a:rPr lang="ko-KR" altLang="en-US" b="1" dirty="0" err="1"/>
              <a:t>피킹</a:t>
            </a:r>
            <a:endParaRPr lang="ko-KR" altLang="en-US" b="1" dirty="0"/>
          </a:p>
          <a:p>
            <a:r>
              <a:rPr lang="ko-KR" altLang="en-US" dirty="0"/>
              <a:t>마우스 왼쪽 버튼을 클릭하여 화면 중앙에 놓여져 있는 오브젝트를 잡아 캐릭터 움직임에 따라 같이 </a:t>
            </a:r>
            <a:endParaRPr lang="en-US" altLang="ko-KR" dirty="0"/>
          </a:p>
          <a:p>
            <a:r>
              <a:rPr lang="ko-KR" altLang="en-US" dirty="0"/>
              <a:t>이동하기 구현</a:t>
            </a:r>
            <a:r>
              <a:rPr lang="en-US" altLang="ko-KR" dirty="0"/>
              <a:t>. </a:t>
            </a:r>
            <a:r>
              <a:rPr lang="ko-KR" altLang="en-US" dirty="0"/>
              <a:t>화면 정중앙을 기준으로 일정 거리 내 오브젝트가 있으면 </a:t>
            </a:r>
            <a:r>
              <a:rPr lang="ko-KR" altLang="en-US" dirty="0" err="1"/>
              <a:t>피킹</a:t>
            </a:r>
            <a:r>
              <a:rPr lang="ko-KR" altLang="en-US" dirty="0"/>
              <a:t> 됨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FA260695-A1F6-1A15-150F-ECC24C06D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888" y="1895058"/>
            <a:ext cx="4368312" cy="327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4804</TotalTime>
  <Words>820</Words>
  <Application>Microsoft Office PowerPoint</Application>
  <PresentationFormat>와이드스크린</PresentationFormat>
  <Paragraphs>149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조선일보명조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mafia75901@outlook.kr</cp:lastModifiedBy>
  <cp:revision>846</cp:revision>
  <dcterms:created xsi:type="dcterms:W3CDTF">2019-06-05T05:22:16Z</dcterms:created>
  <dcterms:modified xsi:type="dcterms:W3CDTF">2023-12-14T12:34:38Z</dcterms:modified>
</cp:coreProperties>
</file>

<file path=docProps/thumbnail.jpeg>
</file>